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e800e4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ee800e4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ee800e4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ee800e4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e800e4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e800e4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e800e4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e800e4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e800e4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e800e4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e800e4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ee800e4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ee2b2d9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ee2b2d9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ee2b2d9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ee2b2d9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ee2b2d9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ee2b2d9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ee2b2d9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ee2b2d9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ee2b2d9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ee2b2d9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ee4ca674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ee4ca674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ee4ca67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ee4ca67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ee800e4d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ee800e4d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e800e4d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ee800e4d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51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eejAI 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Fei </a:t>
            </a:r>
            <a:r>
              <a:rPr lang="en"/>
              <a:t>Xiao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Ji Lihong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Nuñez Andrey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Svobodova Eliska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Walzthony </a:t>
            </a:r>
            <a:r>
              <a:rPr lang="en"/>
              <a:t>Eric</a:t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3984338" y="2641225"/>
            <a:ext cx="1175325" cy="192900"/>
            <a:chOff x="4168375" y="4221975"/>
            <a:chExt cx="1175325" cy="192900"/>
          </a:xfrm>
        </p:grpSpPr>
        <p:sp>
          <p:nvSpPr>
            <p:cNvPr id="57" name="Google Shape;57;p13"/>
            <p:cNvSpPr/>
            <p:nvPr/>
          </p:nvSpPr>
          <p:spPr>
            <a:xfrm>
              <a:off x="4168375" y="4221975"/>
              <a:ext cx="203700" cy="192900"/>
            </a:xfrm>
            <a:prstGeom prst="ellipse">
              <a:avLst/>
            </a:prstGeom>
            <a:solidFill>
              <a:srgbClr val="4A4A4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492250" y="4221975"/>
              <a:ext cx="203700" cy="192900"/>
            </a:xfrm>
            <a:prstGeom prst="ellipse">
              <a:avLst/>
            </a:prstGeom>
            <a:solidFill>
              <a:srgbClr val="DCDBD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816125" y="4221975"/>
              <a:ext cx="203700" cy="192900"/>
            </a:xfrm>
            <a:prstGeom prst="ellipse">
              <a:avLst/>
            </a:prstGeom>
            <a:solidFill>
              <a:srgbClr val="BFBEB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140000" y="4221975"/>
              <a:ext cx="203700" cy="192900"/>
            </a:xfrm>
            <a:prstGeom prst="ellipse">
              <a:avLst/>
            </a:prstGeom>
            <a:solidFill>
              <a:srgbClr val="74483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music generation tasks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Style transfer - genre, rhythm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 style transfer - voice, instruments, intonations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Singing style transfer - conversion to another singing voice, speech-to-sing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 and response - human plays on a keyboard, AI generates a song that is nearest to it in the embedding space (generates similar melody)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Accompaniment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 completion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Generation of music based on given emotion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5460808" y="1495425"/>
            <a:ext cx="1518000" cy="5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</a:t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5017275" y="354800"/>
            <a:ext cx="2405075" cy="8572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Input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(transformed into vectors)</a:t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5201825" y="2297925"/>
            <a:ext cx="2035950" cy="7000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Generated examples</a:t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2191925" y="2297925"/>
            <a:ext cx="2035950" cy="7000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</a:t>
            </a:r>
            <a:r>
              <a:rPr lang="en">
                <a:solidFill>
                  <a:schemeClr val="dk1"/>
                </a:solidFill>
              </a:rPr>
              <a:t> examples</a:t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3883183" y="3395675"/>
            <a:ext cx="1518000" cy="53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</a:t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3570575" y="4231475"/>
            <a:ext cx="2143200" cy="7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</p:txBody>
      </p:sp>
      <p:cxnSp>
        <p:nvCxnSpPr>
          <p:cNvPr id="128" name="Google Shape;128;p23"/>
          <p:cNvCxnSpPr>
            <a:stCxn id="123" idx="3"/>
            <a:endCxn id="122" idx="0"/>
          </p:cNvCxnSpPr>
          <p:nvPr/>
        </p:nvCxnSpPr>
        <p:spPr>
          <a:xfrm>
            <a:off x="6219812" y="1212050"/>
            <a:ext cx="0" cy="28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3"/>
          <p:cNvCxnSpPr>
            <a:stCxn id="122" idx="2"/>
            <a:endCxn id="124" idx="1"/>
          </p:cNvCxnSpPr>
          <p:nvPr/>
        </p:nvCxnSpPr>
        <p:spPr>
          <a:xfrm>
            <a:off x="6219808" y="2031225"/>
            <a:ext cx="0" cy="26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3"/>
          <p:cNvCxnSpPr>
            <a:stCxn id="125" idx="3"/>
            <a:endCxn id="126" idx="0"/>
          </p:cNvCxnSpPr>
          <p:nvPr/>
        </p:nvCxnSpPr>
        <p:spPr>
          <a:xfrm>
            <a:off x="3209900" y="2998000"/>
            <a:ext cx="1432200" cy="39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3"/>
          <p:cNvCxnSpPr>
            <a:stCxn id="126" idx="2"/>
            <a:endCxn id="127" idx="0"/>
          </p:cNvCxnSpPr>
          <p:nvPr/>
        </p:nvCxnSpPr>
        <p:spPr>
          <a:xfrm>
            <a:off x="4642183" y="3931475"/>
            <a:ext cx="0" cy="30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3"/>
          <p:cNvSpPr txBox="1"/>
          <p:nvPr/>
        </p:nvSpPr>
        <p:spPr>
          <a:xfrm>
            <a:off x="7390175" y="3300400"/>
            <a:ext cx="16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Update model</a:t>
            </a:r>
            <a:endParaRPr b="1"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273850" y="254525"/>
            <a:ext cx="40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structure of GAN</a:t>
            </a:r>
            <a:endParaRPr/>
          </a:p>
        </p:txBody>
      </p:sp>
      <p:cxnSp>
        <p:nvCxnSpPr>
          <p:cNvPr id="134" name="Google Shape;134;p23"/>
          <p:cNvCxnSpPr>
            <a:stCxn id="122" idx="3"/>
            <a:endCxn id="127" idx="3"/>
          </p:cNvCxnSpPr>
          <p:nvPr/>
        </p:nvCxnSpPr>
        <p:spPr>
          <a:xfrm flipH="1">
            <a:off x="5713708" y="1763325"/>
            <a:ext cx="1265100" cy="2818200"/>
          </a:xfrm>
          <a:prstGeom prst="bentConnector3">
            <a:avLst>
              <a:gd fmla="val -99622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135" name="Google Shape;135;p23"/>
          <p:cNvCxnSpPr>
            <a:stCxn id="127" idx="1"/>
            <a:endCxn id="126" idx="1"/>
          </p:cNvCxnSpPr>
          <p:nvPr/>
        </p:nvCxnSpPr>
        <p:spPr>
          <a:xfrm flipH="1" rot="10800000">
            <a:off x="3570575" y="3663575"/>
            <a:ext cx="312600" cy="918000"/>
          </a:xfrm>
          <a:prstGeom prst="bentConnector3">
            <a:avLst>
              <a:gd fmla="val -456638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36" name="Google Shape;136;p23"/>
          <p:cNvSpPr txBox="1"/>
          <p:nvPr/>
        </p:nvSpPr>
        <p:spPr>
          <a:xfrm>
            <a:off x="1294175" y="3910000"/>
            <a:ext cx="16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Update model</a:t>
            </a:r>
            <a:endParaRPr b="1"/>
          </a:p>
        </p:txBody>
      </p:sp>
      <p:cxnSp>
        <p:nvCxnSpPr>
          <p:cNvPr id="137" name="Google Shape;137;p23"/>
          <p:cNvCxnSpPr>
            <a:stCxn id="124" idx="3"/>
            <a:endCxn id="126" idx="0"/>
          </p:cNvCxnSpPr>
          <p:nvPr/>
        </p:nvCxnSpPr>
        <p:spPr>
          <a:xfrm flipH="1">
            <a:off x="4642100" y="2998000"/>
            <a:ext cx="1577700" cy="39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table tasks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894050"/>
            <a:ext cx="31791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To design and implement a novel approach to generate music with the interactive table.</a:t>
            </a:r>
            <a:endParaRPr sz="1700"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10047" r="0" t="0"/>
          <a:stretch/>
        </p:blipFill>
        <p:spPr>
          <a:xfrm>
            <a:off x="3927225" y="0"/>
            <a:ext cx="8224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nteractive table system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Hardware structure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5581"/>
            <a:ext cx="9144003" cy="3049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5"/>
          <p:cNvCxnSpPr>
            <a:stCxn id="153" idx="2"/>
          </p:cNvCxnSpPr>
          <p:nvPr/>
        </p:nvCxnSpPr>
        <p:spPr>
          <a:xfrm flipH="1">
            <a:off x="5765475" y="1920175"/>
            <a:ext cx="181200" cy="8559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5"/>
          <p:cNvSpPr txBox="1"/>
          <p:nvPr/>
        </p:nvSpPr>
        <p:spPr>
          <a:xfrm>
            <a:off x="5412825" y="1519975"/>
            <a:ext cx="10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5"/>
          <p:cNvCxnSpPr>
            <a:stCxn id="155" idx="3"/>
          </p:cNvCxnSpPr>
          <p:nvPr/>
        </p:nvCxnSpPr>
        <p:spPr>
          <a:xfrm>
            <a:off x="3463525" y="3941175"/>
            <a:ext cx="751500" cy="4968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5"/>
          <p:cNvSpPr txBox="1"/>
          <p:nvPr/>
        </p:nvSpPr>
        <p:spPr>
          <a:xfrm>
            <a:off x="2116825" y="3633375"/>
            <a:ext cx="13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Object/ Token/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Touch screens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" name="Google Shape;156;p25"/>
          <p:cNvCxnSpPr>
            <a:stCxn id="157" idx="2"/>
          </p:cNvCxnSpPr>
          <p:nvPr/>
        </p:nvCxnSpPr>
        <p:spPr>
          <a:xfrm>
            <a:off x="4261150" y="3760800"/>
            <a:ext cx="603900" cy="4914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5"/>
          <p:cNvSpPr txBox="1"/>
          <p:nvPr/>
        </p:nvSpPr>
        <p:spPr>
          <a:xfrm>
            <a:off x="3727300" y="3145200"/>
            <a:ext cx="10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Display Surface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25"/>
          <p:cNvCxnSpPr>
            <a:stCxn id="159" idx="2"/>
          </p:cNvCxnSpPr>
          <p:nvPr/>
        </p:nvCxnSpPr>
        <p:spPr>
          <a:xfrm>
            <a:off x="4842225" y="2135575"/>
            <a:ext cx="570600" cy="735000"/>
          </a:xfrm>
          <a:prstGeom prst="straightConnector1">
            <a:avLst/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5"/>
          <p:cNvSpPr txBox="1"/>
          <p:nvPr/>
        </p:nvSpPr>
        <p:spPr>
          <a:xfrm>
            <a:off x="4308375" y="1519975"/>
            <a:ext cx="10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Camera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Tracking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0" y="4851000"/>
            <a:ext cx="152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https://first-flight.sony.com/pj/t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3143750" y="3877575"/>
            <a:ext cx="23193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B7B7B7"/>
                </a:solidFill>
              </a:rPr>
              <a:t>Out</a:t>
            </a:r>
            <a:r>
              <a:rPr lang="en" sz="3800">
                <a:solidFill>
                  <a:srgbClr val="B7B7B7"/>
                </a:solidFill>
              </a:rPr>
              <a:t>puts</a:t>
            </a:r>
            <a:endParaRPr sz="3800">
              <a:solidFill>
                <a:srgbClr val="B7B7B7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487900" y="1782400"/>
            <a:ext cx="2319300" cy="9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7B7B7"/>
                </a:solidFill>
              </a:rPr>
              <a:t>Inputs</a:t>
            </a:r>
            <a:endParaRPr sz="5000">
              <a:solidFill>
                <a:srgbClr val="B7B7B7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311700" y="1498763"/>
            <a:ext cx="5342400" cy="2227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table system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Software structure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6761050" y="1515575"/>
            <a:ext cx="1891800" cy="67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Music Generation Framework</a:t>
            </a:r>
            <a:endParaRPr sz="1600"/>
          </a:p>
        </p:txBody>
      </p:sp>
      <p:sp>
        <p:nvSpPr>
          <p:cNvPr id="170" name="Google Shape;170;p26"/>
          <p:cNvSpPr txBox="1"/>
          <p:nvPr/>
        </p:nvSpPr>
        <p:spPr>
          <a:xfrm>
            <a:off x="7421050" y="3032525"/>
            <a:ext cx="571800" cy="431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UI</a:t>
            </a:r>
            <a:endParaRPr sz="1600"/>
          </a:p>
        </p:txBody>
      </p:sp>
      <p:sp>
        <p:nvSpPr>
          <p:cNvPr id="171" name="Google Shape;171;p26"/>
          <p:cNvSpPr txBox="1"/>
          <p:nvPr/>
        </p:nvSpPr>
        <p:spPr>
          <a:xfrm>
            <a:off x="421650" y="3032525"/>
            <a:ext cx="1528200" cy="431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Camera Input</a:t>
            </a:r>
            <a:endParaRPr sz="1200"/>
          </a:p>
        </p:txBody>
      </p:sp>
      <p:sp>
        <p:nvSpPr>
          <p:cNvPr id="172" name="Google Shape;172;p26"/>
          <p:cNvSpPr txBox="1"/>
          <p:nvPr/>
        </p:nvSpPr>
        <p:spPr>
          <a:xfrm>
            <a:off x="421650" y="1732025"/>
            <a:ext cx="1528200" cy="431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Calibration</a:t>
            </a:r>
            <a:endParaRPr sz="1600"/>
          </a:p>
        </p:txBody>
      </p:sp>
      <p:sp>
        <p:nvSpPr>
          <p:cNvPr id="173" name="Google Shape;173;p26"/>
          <p:cNvSpPr txBox="1"/>
          <p:nvPr/>
        </p:nvSpPr>
        <p:spPr>
          <a:xfrm>
            <a:off x="3504950" y="2940275"/>
            <a:ext cx="1596900" cy="615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Object / Gesture Detection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3636850" y="4474725"/>
            <a:ext cx="1333200" cy="431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Projection</a:t>
            </a:r>
            <a:endParaRPr sz="1600"/>
          </a:p>
        </p:txBody>
      </p:sp>
      <p:sp>
        <p:nvSpPr>
          <p:cNvPr id="175" name="Google Shape;175;p26"/>
          <p:cNvSpPr txBox="1"/>
          <p:nvPr/>
        </p:nvSpPr>
        <p:spPr>
          <a:xfrm>
            <a:off x="7159150" y="4474725"/>
            <a:ext cx="1095600" cy="431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Render</a:t>
            </a:r>
            <a:endParaRPr sz="1600"/>
          </a:p>
        </p:txBody>
      </p:sp>
      <p:sp>
        <p:nvSpPr>
          <p:cNvPr id="176" name="Google Shape;176;p26"/>
          <p:cNvSpPr txBox="1"/>
          <p:nvPr/>
        </p:nvSpPr>
        <p:spPr>
          <a:xfrm>
            <a:off x="421650" y="4474725"/>
            <a:ext cx="1528200" cy="431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Display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77" name="Google Shape;177;p26"/>
          <p:cNvCxnSpPr>
            <a:stCxn id="171" idx="3"/>
            <a:endCxn id="173" idx="1"/>
          </p:cNvCxnSpPr>
          <p:nvPr/>
        </p:nvCxnSpPr>
        <p:spPr>
          <a:xfrm>
            <a:off x="1949850" y="3248075"/>
            <a:ext cx="15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6"/>
          <p:cNvCxnSpPr>
            <a:stCxn id="173" idx="3"/>
            <a:endCxn id="170" idx="1"/>
          </p:cNvCxnSpPr>
          <p:nvPr/>
        </p:nvCxnSpPr>
        <p:spPr>
          <a:xfrm>
            <a:off x="5101850" y="3248075"/>
            <a:ext cx="231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6"/>
          <p:cNvCxnSpPr>
            <a:stCxn id="170" idx="2"/>
            <a:endCxn id="175" idx="0"/>
          </p:cNvCxnSpPr>
          <p:nvPr/>
        </p:nvCxnSpPr>
        <p:spPr>
          <a:xfrm>
            <a:off x="7706950" y="3463625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6"/>
          <p:cNvCxnSpPr>
            <a:stCxn id="175" idx="1"/>
            <a:endCxn id="174" idx="3"/>
          </p:cNvCxnSpPr>
          <p:nvPr/>
        </p:nvCxnSpPr>
        <p:spPr>
          <a:xfrm rot="10800000">
            <a:off x="4970050" y="4690275"/>
            <a:ext cx="218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6"/>
          <p:cNvCxnSpPr>
            <a:stCxn id="174" idx="1"/>
            <a:endCxn id="176" idx="3"/>
          </p:cNvCxnSpPr>
          <p:nvPr/>
        </p:nvCxnSpPr>
        <p:spPr>
          <a:xfrm rot="10800000">
            <a:off x="1949950" y="4690275"/>
            <a:ext cx="168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6"/>
          <p:cNvCxnSpPr>
            <a:stCxn id="176" idx="0"/>
            <a:endCxn id="171" idx="2"/>
          </p:cNvCxnSpPr>
          <p:nvPr/>
        </p:nvCxnSpPr>
        <p:spPr>
          <a:xfrm rot="10800000">
            <a:off x="1185750" y="3463725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>
            <a:stCxn id="171" idx="0"/>
            <a:endCxn id="172" idx="2"/>
          </p:cNvCxnSpPr>
          <p:nvPr/>
        </p:nvCxnSpPr>
        <p:spPr>
          <a:xfrm rot="10800000">
            <a:off x="1185750" y="2163125"/>
            <a:ext cx="0" cy="86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6"/>
          <p:cNvCxnSpPr>
            <a:stCxn id="172" idx="2"/>
            <a:endCxn id="171" idx="0"/>
          </p:cNvCxnSpPr>
          <p:nvPr/>
        </p:nvCxnSpPr>
        <p:spPr>
          <a:xfrm>
            <a:off x="1185750" y="2163125"/>
            <a:ext cx="0" cy="86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6"/>
          <p:cNvCxnSpPr>
            <a:stCxn id="170" idx="0"/>
            <a:endCxn id="169" idx="2"/>
          </p:cNvCxnSpPr>
          <p:nvPr/>
        </p:nvCxnSpPr>
        <p:spPr>
          <a:xfrm rot="10800000">
            <a:off x="7706950" y="2192525"/>
            <a:ext cx="0" cy="84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6"/>
          <p:cNvCxnSpPr>
            <a:stCxn id="169" idx="2"/>
            <a:endCxn id="170" idx="0"/>
          </p:cNvCxnSpPr>
          <p:nvPr/>
        </p:nvCxnSpPr>
        <p:spPr>
          <a:xfrm>
            <a:off x="7706950" y="2192675"/>
            <a:ext cx="0" cy="84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6"/>
          <p:cNvSpPr/>
          <p:nvPr/>
        </p:nvSpPr>
        <p:spPr>
          <a:xfrm>
            <a:off x="306550" y="4031950"/>
            <a:ext cx="8064300" cy="1011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>
            <a:off x="3249193" y="1562106"/>
            <a:ext cx="2108395" cy="1331632"/>
            <a:chOff x="5050755" y="183943"/>
            <a:chExt cx="2108395" cy="1331632"/>
          </a:xfrm>
        </p:grpSpPr>
        <p:pic>
          <p:nvPicPr>
            <p:cNvPr id="189" name="Google Shape;189;p26"/>
            <p:cNvPicPr preferRelativeResize="0"/>
            <p:nvPr/>
          </p:nvPicPr>
          <p:blipFill rotWithShape="1">
            <a:blip r:embed="rId3">
              <a:alphaModFix/>
            </a:blip>
            <a:srcRect b="0" l="47196" r="0" t="0"/>
            <a:stretch/>
          </p:blipFill>
          <p:spPr>
            <a:xfrm>
              <a:off x="5050755" y="183943"/>
              <a:ext cx="2108390" cy="133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6"/>
            <p:cNvSpPr txBox="1"/>
            <p:nvPr/>
          </p:nvSpPr>
          <p:spPr>
            <a:xfrm>
              <a:off x="5888350" y="1176875"/>
              <a:ext cx="127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Fingering tracking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91" name="Google Shape;191;p26"/>
          <p:cNvGrpSpPr/>
          <p:nvPr/>
        </p:nvGrpSpPr>
        <p:grpSpPr>
          <a:xfrm>
            <a:off x="2175025" y="1579951"/>
            <a:ext cx="2321725" cy="1359199"/>
            <a:chOff x="3788625" y="789151"/>
            <a:chExt cx="2321725" cy="1359199"/>
          </a:xfrm>
        </p:grpSpPr>
        <p:pic>
          <p:nvPicPr>
            <p:cNvPr id="192" name="Google Shape;19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88625" y="789151"/>
              <a:ext cx="2319299" cy="1318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6"/>
            <p:cNvSpPr txBox="1"/>
            <p:nvPr/>
          </p:nvSpPr>
          <p:spPr>
            <a:xfrm>
              <a:off x="4112950" y="1809650"/>
              <a:ext cx="1997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Cam-Proj Calibration Image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194" name="Google Shape;194;p26"/>
          <p:cNvGrpSpPr/>
          <p:nvPr/>
        </p:nvGrpSpPr>
        <p:grpSpPr>
          <a:xfrm>
            <a:off x="3233888" y="1568838"/>
            <a:ext cx="2139000" cy="1318162"/>
            <a:chOff x="6930175" y="90888"/>
            <a:chExt cx="2139000" cy="1318162"/>
          </a:xfrm>
        </p:grpSpPr>
        <p:pic>
          <p:nvPicPr>
            <p:cNvPr id="195" name="Google Shape;195;p26"/>
            <p:cNvPicPr preferRelativeResize="0"/>
            <p:nvPr/>
          </p:nvPicPr>
          <p:blipFill rotWithShape="1">
            <a:blip r:embed="rId5">
              <a:alphaModFix/>
            </a:blip>
            <a:srcRect b="0" l="41990" r="3891" t="0"/>
            <a:stretch/>
          </p:blipFill>
          <p:spPr>
            <a:xfrm>
              <a:off x="6930175" y="90888"/>
              <a:ext cx="2138988" cy="1318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6"/>
            <p:cNvSpPr txBox="1"/>
            <p:nvPr/>
          </p:nvSpPr>
          <p:spPr>
            <a:xfrm>
              <a:off x="7798375" y="1070350"/>
              <a:ext cx="127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Clicking</a:t>
              </a:r>
              <a:r>
                <a:rPr lang="en" sz="1000">
                  <a:solidFill>
                    <a:schemeClr val="lt1"/>
                  </a:solidFill>
                </a:rPr>
                <a:t> Detection</a:t>
              </a:r>
              <a:endParaRPr sz="1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table system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Objective and Tasks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 amt="25000"/>
          </a:blip>
          <a:srcRect b="2273" l="2013" r="2538" t="1784"/>
          <a:stretch/>
        </p:blipFill>
        <p:spPr>
          <a:xfrm>
            <a:off x="4213875" y="567775"/>
            <a:ext cx="4618425" cy="42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24426" l="2013" r="2538" t="46215"/>
          <a:stretch/>
        </p:blipFill>
        <p:spPr>
          <a:xfrm>
            <a:off x="4213875" y="2522975"/>
            <a:ext cx="4618425" cy="12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Synchronize</a:t>
            </a:r>
            <a:r>
              <a:rPr lang="en"/>
              <a:t> our model, table interface and input/output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ideal models for melody generation, lyrics generation and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different architectures on the table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an effective and reliable way to recognise user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Identify users that match our scope to survey and get feedback as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distribution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273" l="2013" r="2538" t="1784"/>
          <a:stretch/>
        </p:blipFill>
        <p:spPr>
          <a:xfrm>
            <a:off x="4200525" y="450050"/>
            <a:ext cx="4618425" cy="42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Research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 amt="25000"/>
          </a:blip>
          <a:srcRect b="2273" l="2013" r="2538" t="1784"/>
          <a:stretch/>
        </p:blipFill>
        <p:spPr>
          <a:xfrm>
            <a:off x="4063600" y="555600"/>
            <a:ext cx="4618425" cy="42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53616" l="2013" r="2538" t="7178"/>
          <a:stretch/>
        </p:blipFill>
        <p:spPr>
          <a:xfrm>
            <a:off x="4063600" y="792950"/>
            <a:ext cx="4618425" cy="17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architecture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17108"/>
          <a:stretch/>
        </p:blipFill>
        <p:spPr>
          <a:xfrm>
            <a:off x="1553238" y="1082275"/>
            <a:ext cx="6037524" cy="33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generation tasks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generation - melody, coordination of instruments (what tones should sound at the same time)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Monophonic (melody), Polyphonic (more independent melodies), Multi-track (multiple instruments)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generation - tempo, timing,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generation - pure acoustic information (waveform, spectrum)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2648163"/>
            <a:ext cx="57150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overview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Probability models (ex. Markov chains, Bayesian networks) - can only re-use </a:t>
            </a:r>
            <a:r>
              <a:rPr lang="en"/>
              <a:t>sequences</a:t>
            </a:r>
            <a:r>
              <a:rPr lang="en"/>
              <a:t> from train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Rule-based models - often hand-made and style-specific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Evolutionary algorithms (ex. Genetic algorithm - GenJam) - difficult to define fitness functions and extract usable pieces of musical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RNN (LSTM), </a:t>
            </a:r>
            <a:r>
              <a:rPr lang="en"/>
              <a:t>VAE, GAN, Transformer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generation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Melody generation: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RL-Tuner (2017) - </a:t>
            </a:r>
            <a:r>
              <a:rPr lang="en"/>
              <a:t>sequential learning combining ML and RL, pre-trained </a:t>
            </a:r>
            <a:r>
              <a:rPr lang="en"/>
              <a:t>RNN provides reward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Music VAE (2018) - polyphonic music, good music reconstruction abilities, hierarchical decoder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Polyphony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PianoTree VAE (2020) - tree structure of music syntax (reflects hierarchical nature of music), polyphonic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MuseNet (2019) - transformer, based on GPT-2, 4 min tracks, 10 instruments, various styles, decoder predicts next token at each time step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Multi-track music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MusAE (2020) - reconstructs phrases with high precision, change specific attributes of songs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tasks: given chord, compose melody; melody / track harmonization (accompany it)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Generation, Score-to-Audio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synthesis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WaveNet (2016) - CNN-based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DrumGAN (2020) - drum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Singing Voice Synthesis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DCGAN-based (2019) - takes frame-wise linguistic, frequency features, singer identity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FastSpeech-based (2020)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Score-to-Audio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LSTM with the help of WaveNet-based audio generator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PerformanceNet (2019) - mapping between symbolic repr. Of pianorolls and their audio repr., deep convolution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Mel2Mel ( 2019) - polyphonic music, explainable embedding space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